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NanumGothicExtraBold"/>
      <p:bold r:id="rId19"/>
    </p:embeddedFont>
    <p:embeddedFont>
      <p:font typeface="Nanum Gothic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70C17F2-CAFA-4A87-A665-CDC1608B0E7D}">
  <a:tblStyle styleId="{C70C17F2-CAFA-4A87-A665-CDC1608B0E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anumGothic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NanumGothic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NanumGothicExtraBold-bold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e05ced54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fe05ced54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abd849283d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abd849283d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abd849283d_5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abd849283d_5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47b46037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47b46037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fe05ced5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fe05ced5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fe05ced54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fe05ced54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e05ced54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e05ced54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e05ced54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e05ced54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e05ced54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e05ced54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fe05ced54e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fe05ced54e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abd849283d_4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abd849283d_4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abd849283d_4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abd849283d_4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musinsa.com/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48900" y="59525"/>
            <a:ext cx="9455700" cy="5002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type="ctrTitle"/>
          </p:nvPr>
        </p:nvSpPr>
        <p:spPr>
          <a:xfrm>
            <a:off x="1057150" y="2251250"/>
            <a:ext cx="6174900" cy="8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500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프로젝</a:t>
            </a:r>
            <a:r>
              <a:rPr lang="ko" sz="3500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트 기획서</a:t>
            </a:r>
            <a:endParaRPr sz="3500">
              <a:solidFill>
                <a:schemeClr val="lt1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41850" y="3059530"/>
            <a:ext cx="6926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제로베이</a:t>
            </a:r>
            <a:r>
              <a:rPr lang="ko" sz="2000">
                <a:latin typeface="NanumGothicExtraBold"/>
                <a:ea typeface="NanumGothicExtraBold"/>
                <a:cs typeface="NanumGothicExtraBold"/>
                <a:sym typeface="NanumGothicExtraBold"/>
              </a:rPr>
              <a:t>스 데이터 스쿨 </a:t>
            </a:r>
            <a:r>
              <a:rPr lang="ko" sz="1900">
                <a:solidFill>
                  <a:srgbClr val="0076FE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20기 2조(평일오후)</a:t>
            </a:r>
            <a:endParaRPr sz="1900">
              <a:solidFill>
                <a:srgbClr val="0076FE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212" y="1441600"/>
            <a:ext cx="5214376" cy="10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574550" y="469467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6050" y="1466031"/>
            <a:ext cx="2838076" cy="1951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555" y="1466031"/>
            <a:ext cx="2196075" cy="187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87700" y="1466031"/>
            <a:ext cx="2196076" cy="18716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/>
        </p:nvSpPr>
        <p:spPr>
          <a:xfrm>
            <a:off x="1064343" y="3343517"/>
            <a:ext cx="10905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dk1"/>
                </a:solidFill>
                <a:highlight>
                  <a:schemeClr val="lt1"/>
                </a:highlight>
                <a:latin typeface="Nanum Gothic"/>
                <a:ea typeface="Nanum Gothic"/>
                <a:cs typeface="Nanum Gothic"/>
                <a:sym typeface="Nanum Gothic"/>
              </a:rPr>
              <a:t>유통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3740475" y="3343504"/>
            <a:ext cx="10905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dk1"/>
                </a:solidFill>
                <a:highlight>
                  <a:schemeClr val="lt1"/>
                </a:highlight>
                <a:latin typeface="Nanum Gothic"/>
                <a:ea typeface="Nanum Gothic"/>
                <a:cs typeface="Nanum Gothic"/>
                <a:sym typeface="Nanum Gothic"/>
              </a:rPr>
              <a:t>서적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1" name="Google Shape;141;p22"/>
          <p:cNvSpPr txBox="1"/>
          <p:nvPr/>
        </p:nvSpPr>
        <p:spPr>
          <a:xfrm>
            <a:off x="6719825" y="3343517"/>
            <a:ext cx="10905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chemeClr val="dk1"/>
                </a:solidFill>
                <a:highlight>
                  <a:schemeClr val="lt1"/>
                </a:highlight>
                <a:latin typeface="Nanum Gothic"/>
                <a:ea typeface="Nanum Gothic"/>
                <a:cs typeface="Nanum Gothic"/>
                <a:sym typeface="Nanum Gothic"/>
              </a:rPr>
              <a:t>중고차</a:t>
            </a:r>
            <a:endParaRPr b="1" sz="1800">
              <a:solidFill>
                <a:schemeClr val="dk1"/>
              </a:solidFill>
              <a:highlight>
                <a:schemeClr val="lt1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311700" y="4248425"/>
            <a:ext cx="84435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ko" sz="2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판매 예측은 </a:t>
            </a:r>
            <a:r>
              <a:rPr b="1" lang="ko" sz="2000">
                <a:solidFill>
                  <a:schemeClr val="lt1"/>
                </a:solidFill>
                <a:highlight>
                  <a:schemeClr val="accent1"/>
                </a:highlight>
                <a:latin typeface="Nanum Gothic"/>
                <a:ea typeface="Nanum Gothic"/>
                <a:cs typeface="Nanum Gothic"/>
                <a:sym typeface="Nanum Gothic"/>
              </a:rPr>
              <a:t>비즈니스 전략의 중요한 근거</a:t>
            </a:r>
            <a:endParaRPr sz="2000">
              <a:solidFill>
                <a:schemeClr val="lt1"/>
              </a:solidFill>
              <a:highlight>
                <a:schemeClr val="accent1"/>
              </a:highlight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곳곳에서 활용 되는 판매량 예측 </a:t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44" name="Google Shape;144;p22"/>
          <p:cNvSpPr/>
          <p:nvPr/>
        </p:nvSpPr>
        <p:spPr>
          <a:xfrm>
            <a:off x="-8150" y="-16300"/>
            <a:ext cx="9152100" cy="393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86127" y="72175"/>
            <a:ext cx="982376" cy="1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311700" y="1516150"/>
            <a:ext cx="8520600" cy="30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무신사와 무신사 파트너 기업들의 </a:t>
            </a:r>
            <a:endParaRPr b="1" sz="17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수익 예측과 재무 계획, 재고 관리 및 비용 최적화,</a:t>
            </a:r>
            <a:endParaRPr b="1" sz="17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17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생산 및 운영 계획, 마케팅 전략 수립 등을 위한</a:t>
            </a:r>
            <a:r>
              <a:rPr lang="ko" sz="17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endParaRPr b="1" sz="2463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ko" sz="2963">
                <a:solidFill>
                  <a:schemeClr val="lt1"/>
                </a:solidFill>
                <a:highlight>
                  <a:schemeClr val="accent1"/>
                </a:highlight>
                <a:latin typeface="Nanum Gothic"/>
                <a:ea typeface="Nanum Gothic"/>
                <a:cs typeface="Nanum Gothic"/>
                <a:sym typeface="Nanum Gothic"/>
              </a:rPr>
              <a:t>“</a:t>
            </a:r>
            <a:r>
              <a:rPr b="1" i="1" lang="ko" sz="2963">
                <a:solidFill>
                  <a:schemeClr val="lt1"/>
                </a:solidFill>
                <a:highlight>
                  <a:schemeClr val="accent1"/>
                </a:highlight>
                <a:latin typeface="Nanum Gothic"/>
                <a:ea typeface="Nanum Gothic"/>
                <a:cs typeface="Nanum Gothic"/>
                <a:sym typeface="Nanum Gothic"/>
              </a:rPr>
              <a:t>판매량 예측 모델 구현</a:t>
            </a:r>
            <a:r>
              <a:rPr i="1" lang="ko" sz="2963">
                <a:solidFill>
                  <a:schemeClr val="lt1"/>
                </a:solidFill>
                <a:highlight>
                  <a:schemeClr val="accent1"/>
                </a:highlight>
                <a:latin typeface="Nanum Gothic"/>
                <a:ea typeface="Nanum Gothic"/>
                <a:cs typeface="Nanum Gothic"/>
                <a:sym typeface="Nanum Gothic"/>
              </a:rPr>
              <a:t>”</a:t>
            </a:r>
            <a:endParaRPr i="1" sz="2963">
              <a:solidFill>
                <a:schemeClr val="lt1"/>
              </a:solidFill>
              <a:highlight>
                <a:schemeClr val="accent1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1" name="Google Shape;15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프로젝트 목적</a:t>
            </a:r>
            <a:endParaRPr>
              <a:solidFill>
                <a:schemeClr val="lt1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6127" y="72175"/>
            <a:ext cx="982376" cy="1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/>
          <p:nvPr/>
        </p:nvSpPr>
        <p:spPr>
          <a:xfrm>
            <a:off x="-48900" y="59525"/>
            <a:ext cx="9455700" cy="50025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4"/>
          <p:cNvSpPr txBox="1"/>
          <p:nvPr>
            <p:ph type="ctrTitle"/>
          </p:nvPr>
        </p:nvSpPr>
        <p:spPr>
          <a:xfrm>
            <a:off x="311700" y="2106450"/>
            <a:ext cx="8520600" cy="93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감사합니다.</a:t>
            </a:r>
            <a:endParaRPr>
              <a:solidFill>
                <a:schemeClr val="lt1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340934" y="2199000"/>
            <a:ext cx="1872300" cy="745500"/>
          </a:xfrm>
          <a:prstGeom prst="homePlate">
            <a:avLst>
              <a:gd fmla="val 50000" name="adj"/>
            </a:avLst>
          </a:prstGeom>
          <a:solidFill>
            <a:srgbClr val="0076FE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417123" y="2336550"/>
            <a:ext cx="1455600" cy="470400"/>
          </a:xfrm>
          <a:prstGeom prst="rect">
            <a:avLst/>
          </a:prstGeom>
          <a:solidFill>
            <a:srgbClr val="007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기획</a:t>
            </a:r>
            <a:endParaRPr b="1" sz="180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1817054" y="2199000"/>
            <a:ext cx="2051100" cy="745500"/>
          </a:xfrm>
          <a:prstGeom prst="chevron">
            <a:avLst>
              <a:gd fmla="val 50000" name="adj"/>
            </a:avLst>
          </a:prstGeom>
          <a:solidFill>
            <a:srgbClr val="0076FE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347197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rgbClr val="0076FE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2202517" y="2336550"/>
            <a:ext cx="1315500" cy="470400"/>
          </a:xfrm>
          <a:prstGeom prst="rect">
            <a:avLst/>
          </a:prstGeom>
          <a:solidFill>
            <a:srgbClr val="007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</a:t>
            </a:r>
            <a:br>
              <a:rPr b="1" lang="ko" sz="18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" sz="18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수집</a:t>
            </a:r>
            <a:endParaRPr b="1" sz="180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3868155" y="2336550"/>
            <a:ext cx="1315500" cy="470400"/>
          </a:xfrm>
          <a:prstGeom prst="rect">
            <a:avLst/>
          </a:prstGeom>
          <a:solidFill>
            <a:srgbClr val="007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데이터 전처리</a:t>
            </a:r>
            <a:endParaRPr b="1" sz="180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512689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rgbClr val="0076FE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5492899" y="2336550"/>
            <a:ext cx="1315500" cy="470400"/>
          </a:xfrm>
          <a:prstGeom prst="rect">
            <a:avLst/>
          </a:prstGeom>
          <a:solidFill>
            <a:srgbClr val="007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모델 학습</a:t>
            </a:r>
            <a:endParaRPr b="1" sz="180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6781813" y="2199000"/>
            <a:ext cx="2051100" cy="745500"/>
          </a:xfrm>
          <a:prstGeom prst="chevron">
            <a:avLst>
              <a:gd fmla="val 50000" name="adj"/>
            </a:avLst>
          </a:prstGeom>
          <a:solidFill>
            <a:srgbClr val="0076FE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7187712" y="2336550"/>
            <a:ext cx="1315500" cy="470400"/>
          </a:xfrm>
          <a:prstGeom prst="rect">
            <a:avLst/>
          </a:prstGeom>
          <a:solidFill>
            <a:srgbClr val="007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모델 평가</a:t>
            </a:r>
            <a:endParaRPr b="1" sz="180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프로젝</a:t>
            </a:r>
            <a:r>
              <a:rPr lang="ko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트 절차</a:t>
            </a:r>
            <a:endParaRPr>
              <a:solidFill>
                <a:schemeClr val="lt1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6127" y="72175"/>
            <a:ext cx="982376" cy="1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09900" y="446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프로젝</a:t>
            </a:r>
            <a:r>
              <a:rPr lang="ko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트 진행자 정보</a:t>
            </a:r>
            <a:endParaRPr>
              <a:solidFill>
                <a:schemeClr val="lt1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anum Gothic"/>
              <a:buChar char="●"/>
            </a:pPr>
            <a:r>
              <a:rPr b="1" lang="ko" sz="17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과정</a:t>
            </a:r>
            <a:r>
              <a:rPr b="1" lang="ko" sz="17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명: 데이터 취업 스쿨 20기</a:t>
            </a:r>
            <a:endParaRPr b="1" sz="17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anum Gothic"/>
              <a:buChar char="●"/>
            </a:pPr>
            <a:r>
              <a:rPr b="1" lang="ko" sz="17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프로젝트 종류: 머신러닝 프로젝트</a:t>
            </a:r>
            <a:endParaRPr b="1" sz="17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anum Gothic"/>
              <a:buChar char="●"/>
            </a:pPr>
            <a:r>
              <a:rPr b="1" lang="ko" sz="17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프로젝트 기간</a:t>
            </a:r>
            <a:endParaRPr b="1" sz="17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anum Gothic"/>
              <a:buChar char="○"/>
            </a:pPr>
            <a:r>
              <a:rPr b="1" lang="ko" sz="13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진행 기간: 25일 </a:t>
            </a:r>
            <a:endParaRPr b="1" sz="13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anum Gothic"/>
              <a:buChar char="○"/>
            </a:pPr>
            <a:r>
              <a:rPr b="1" lang="ko" sz="13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세부 기간: 2023.01.02 ~ 2023.01.26. </a:t>
            </a:r>
            <a:endParaRPr b="1" sz="13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anum Gothic"/>
              <a:buChar char="●"/>
            </a:pPr>
            <a:r>
              <a:rPr b="1" lang="ko" sz="17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인원: 6명</a:t>
            </a:r>
            <a:endParaRPr b="1" sz="17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Nanum Gothic"/>
              <a:buChar char="●"/>
            </a:pPr>
            <a:r>
              <a:rPr b="1" lang="ko" sz="17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팀원: 김주희, 김지현, 이병찬, 이자희, 이청하, 하승현</a:t>
            </a:r>
            <a:endParaRPr b="1" sz="17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6127" y="72175"/>
            <a:ext cx="982376" cy="1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어떤 문제를 해결?</a:t>
            </a:r>
            <a:endParaRPr>
              <a:solidFill>
                <a:schemeClr val="lt1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ko" sz="25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저희 프로젝트는 </a:t>
            </a:r>
            <a:r>
              <a:rPr b="1" lang="ko" sz="2500">
                <a:solidFill>
                  <a:schemeClr val="lt1"/>
                </a:solidFill>
                <a:highlight>
                  <a:srgbClr val="0076FE"/>
                </a:highlight>
                <a:latin typeface="Nanum Gothic"/>
                <a:ea typeface="Nanum Gothic"/>
                <a:cs typeface="Nanum Gothic"/>
                <a:sym typeface="Nanum Gothic"/>
              </a:rPr>
              <a:t>“회귀 모델을 이용한 예측”</a:t>
            </a:r>
            <a:r>
              <a:rPr b="1" lang="ko" sz="25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 입니다.</a:t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6127" y="72175"/>
            <a:ext cx="982376" cy="1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프로젝</a:t>
            </a:r>
            <a:r>
              <a:rPr lang="ko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트 주제</a:t>
            </a:r>
            <a:endParaRPr>
              <a:solidFill>
                <a:schemeClr val="lt1"/>
              </a:solidFill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ko" sz="25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무신사 사이트 웹 데이터를 이용한 </a:t>
            </a:r>
            <a:r>
              <a:rPr b="1" lang="ko" sz="2500">
                <a:solidFill>
                  <a:schemeClr val="lt1"/>
                </a:solidFill>
                <a:highlight>
                  <a:srgbClr val="0076FE"/>
                </a:highlight>
                <a:latin typeface="Nanum Gothic"/>
                <a:ea typeface="Nanum Gothic"/>
                <a:cs typeface="Nanum Gothic"/>
                <a:sym typeface="Nanum Gothic"/>
              </a:rPr>
              <a:t>판매량 예측 모델링</a:t>
            </a:r>
            <a:endParaRPr b="1" sz="2500">
              <a:solidFill>
                <a:schemeClr val="lt1"/>
              </a:solidFill>
              <a:highlight>
                <a:srgbClr val="0076FE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6127" y="72175"/>
            <a:ext cx="982376" cy="1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>
            <a:off x="-8150" y="-16300"/>
            <a:ext cx="9152100" cy="393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152475"/>
            <a:ext cx="862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</a:pPr>
            <a:r>
              <a:rPr b="1"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수집 방법 : 사이트 웹크롤링</a:t>
            </a:r>
            <a:endParaRPr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</a:pPr>
            <a:r>
              <a:rPr b="1"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출처 : 무신사 </a:t>
            </a:r>
            <a:r>
              <a:rPr lang="ko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ko" sz="10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https://www.musinsa.com/</a:t>
            </a:r>
            <a:r>
              <a:rPr lang="ko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endParaRPr sz="10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</a:pPr>
            <a:r>
              <a:rPr b="1" lang="ko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소개</a:t>
            </a:r>
            <a:endParaRPr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데이터</a:t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graphicFrame>
        <p:nvGraphicFramePr>
          <p:cNvPr id="102" name="Google Shape;102;p18"/>
          <p:cNvGraphicFramePr/>
          <p:nvPr/>
        </p:nvGraphicFramePr>
        <p:xfrm>
          <a:off x="526600" y="2516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{C70C17F2-CAFA-4A87-A665-CDC1608B0E7D}</a:tableStyleId>
              </a:tblPr>
              <a:tblGrid>
                <a:gridCol w="1388050"/>
                <a:gridCol w="6702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데이터</a:t>
                      </a:r>
                      <a:endParaRPr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anum Gothic"/>
                        <a:buChar char="-"/>
                      </a:pPr>
                      <a:r>
                        <a:rPr lang="ko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상의, 아우터, 하의 3개 카테고리의 모든 중분류 별 1000개</a:t>
                      </a:r>
                      <a:endParaRPr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anum Gothic"/>
                        <a:buChar char="-"/>
                      </a:pPr>
                      <a:r>
                        <a:rPr lang="ko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수집 시 [무신사 추천순] 필터에서 랜덤 샘플링 </a:t>
                      </a:r>
                      <a:endParaRPr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리뷰 데이터</a:t>
                      </a:r>
                      <a:endParaRPr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anum Gothic"/>
                        <a:buChar char="-"/>
                      </a:pPr>
                      <a:r>
                        <a:rPr lang="ko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각 상품당 100개 -&gt; 45개</a:t>
                      </a:r>
                      <a:endParaRPr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Nanum Gothic"/>
                        <a:buChar char="-"/>
                      </a:pPr>
                      <a:r>
                        <a:rPr lang="ko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스타일 후기/상품 후기/일반 후기에서 랜덤 샘플링</a:t>
                      </a:r>
                      <a:endParaRPr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3925" y="3152075"/>
            <a:ext cx="4588050" cy="39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73925" y="4185425"/>
            <a:ext cx="3833625" cy="28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86127" y="72175"/>
            <a:ext cx="982376" cy="1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입</a:t>
            </a: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력</a:t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graphicFrame>
        <p:nvGraphicFramePr>
          <p:cNvPr id="111" name="Google Shape;111;p19"/>
          <p:cNvGraphicFramePr/>
          <p:nvPr/>
        </p:nvGraphicFramePr>
        <p:xfrm>
          <a:off x="4794870" y="1112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{C70C17F2-CAFA-4A87-A665-CDC1608B0E7D}</a:tableStyleId>
              </a:tblPr>
              <a:tblGrid>
                <a:gridCol w="1578200"/>
                <a:gridCol w="868025"/>
                <a:gridCol w="1513650"/>
              </a:tblGrid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Features</a:t>
                      </a:r>
                      <a:endParaRPr b="1"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Type</a:t>
                      </a:r>
                      <a:endParaRPr b="1"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Example</a:t>
                      </a:r>
                      <a:endParaRPr b="1"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카테고리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바지 &gt; 데님 팬츠(토피)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아이템 품번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T3F-HWWDPT204VI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319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아이템 이름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헤이즈 워시드 와이드…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한정판매(숨겨두기)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T/F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단독판매(숨겨두기)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T/F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색상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5종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타겟 성별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남성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구매 성별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남성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구매 나이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INT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19~28세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1개월 조회수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INT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13.5만 회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좋아요 수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INT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25,640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가격(회원가 기준)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INT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44,850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배송정보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INT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3(일)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평점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Float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4.9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후기 수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INT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1,847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Q&amp;A 수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INT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159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180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1년 누적 판매량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INT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1.1만개 이상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975" y="1112675"/>
            <a:ext cx="4179275" cy="354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/>
          <p:nvPr/>
        </p:nvSpPr>
        <p:spPr>
          <a:xfrm>
            <a:off x="-8150" y="-16300"/>
            <a:ext cx="9152100" cy="393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86127" y="72175"/>
            <a:ext cx="982376" cy="1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9" name="Google Shape;119;p20"/>
          <p:cNvGraphicFramePr/>
          <p:nvPr/>
        </p:nvGraphicFramePr>
        <p:xfrm>
          <a:off x="4777843" y="1112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{C70C17F2-CAFA-4A87-A665-CDC1608B0E7D}</a:tableStyleId>
              </a:tblPr>
              <a:tblGrid>
                <a:gridCol w="1088775"/>
                <a:gridCol w="1015375"/>
                <a:gridCol w="1895750"/>
              </a:tblGrid>
              <a:tr h="241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Features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Type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Example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241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아이템 품번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T3F-HWWDPT204VI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241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아이템 이름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헤이즈 워시드 와이드…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241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유저 ID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뉴비_29b21242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241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유저 평점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Float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5.0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  <a:tr h="253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유저 리뷰</a:t>
                      </a:r>
                      <a:endParaRPr b="1"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String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최고예요 ㄷㄷ…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18000" marB="18000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975" y="1112350"/>
            <a:ext cx="4179276" cy="319304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GothicExtraBold"/>
                <a:ea typeface="NanumGothicExtraBold"/>
                <a:cs typeface="NanumGothicExtraBold"/>
                <a:sym typeface="NanumGothicExtraBold"/>
              </a:rPr>
              <a:t>입력</a:t>
            </a:r>
            <a:endParaRPr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22" name="Google Shape;122;p20"/>
          <p:cNvSpPr/>
          <p:nvPr/>
        </p:nvSpPr>
        <p:spPr>
          <a:xfrm>
            <a:off x="-8150" y="-16300"/>
            <a:ext cx="9152100" cy="393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86127" y="72175"/>
            <a:ext cx="982376" cy="1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출</a:t>
            </a:r>
            <a:r>
              <a:rPr lang="ko">
                <a:solidFill>
                  <a:schemeClr val="lt1"/>
                </a:solidFill>
                <a:latin typeface="NanumGothicExtraBold"/>
                <a:ea typeface="NanumGothicExtraBold"/>
                <a:cs typeface="NanumGothicExtraBold"/>
                <a:sym typeface="NanumGothicExtraBold"/>
              </a:rPr>
              <a:t>력</a:t>
            </a:r>
            <a:endParaRPr>
              <a:solidFill>
                <a:schemeClr val="lt1"/>
              </a:solidFill>
              <a:highlight>
                <a:schemeClr val="accent1"/>
              </a:highlight>
              <a:latin typeface="NanumGothicExtraBold"/>
              <a:ea typeface="NanumGothicExtraBold"/>
              <a:cs typeface="NanumGothicExtraBold"/>
              <a:sym typeface="NanumGothicExtraBold"/>
            </a:endParaRPr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311700" y="1347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ko" sz="25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제품의 </a:t>
            </a:r>
            <a:r>
              <a:rPr b="1" lang="ko" sz="2500">
                <a:solidFill>
                  <a:schemeClr val="lt1"/>
                </a:solidFill>
                <a:highlight>
                  <a:schemeClr val="accent1"/>
                </a:highlight>
                <a:latin typeface="Nanum Gothic"/>
                <a:ea typeface="Nanum Gothic"/>
                <a:cs typeface="Nanum Gothic"/>
                <a:sym typeface="Nanum Gothic"/>
              </a:rPr>
              <a:t>1년 누적 판매량</a:t>
            </a:r>
            <a:endParaRPr b="1" sz="2500">
              <a:solidFill>
                <a:schemeClr val="lt1"/>
              </a:solidFill>
              <a:highlight>
                <a:schemeClr val="accent1"/>
              </a:highlight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500">
              <a:solidFill>
                <a:schemeClr val="l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6127" y="72175"/>
            <a:ext cx="982376" cy="1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